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5"/>
  </p:notesMasterIdLst>
  <p:sldIdLst>
    <p:sldId id="257" r:id="rId2"/>
    <p:sldId id="259" r:id="rId3"/>
    <p:sldId id="258" r:id="rId4"/>
    <p:sldId id="310" r:id="rId5"/>
    <p:sldId id="311" r:id="rId6"/>
    <p:sldId id="317" r:id="rId7"/>
    <p:sldId id="313" r:id="rId8"/>
    <p:sldId id="312" r:id="rId9"/>
    <p:sldId id="296" r:id="rId10"/>
    <p:sldId id="305" r:id="rId11"/>
    <p:sldId id="309" r:id="rId12"/>
    <p:sldId id="294" r:id="rId13"/>
    <p:sldId id="293" r:id="rId14"/>
    <p:sldId id="316" r:id="rId15"/>
    <p:sldId id="302" r:id="rId16"/>
    <p:sldId id="315" r:id="rId17"/>
    <p:sldId id="300" r:id="rId18"/>
    <p:sldId id="303" r:id="rId19"/>
    <p:sldId id="314" r:id="rId20"/>
    <p:sldId id="308" r:id="rId21"/>
    <p:sldId id="304" r:id="rId22"/>
    <p:sldId id="306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7CC54-DE64-E643-9B77-6B8CF71944BE}" v="108" dt="2023-11-06T22:42:45.899"/>
    <p1510:client id="{EDD52C27-E113-2F8C-9D88-908D8C44096B}" v="5" dt="2023-11-06T16:28:37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762"/>
  </p:normalViewPr>
  <p:slideViewPr>
    <p:cSldViewPr snapToGrid="0">
      <p:cViewPr varScale="1">
        <p:scale>
          <a:sx n="121" d="100"/>
          <a:sy n="121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EE903-A4C2-1F44-B9B4-E7AD3DB157C1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4DFB-9975-BC46-83FE-CA04531F2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8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866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4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095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lang="en-US" dirty="0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267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lang="en-US" dirty="0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403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188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>
              <a:spcBef>
                <a:spcPts val="0"/>
              </a:spcBef>
              <a:spcAft>
                <a:spcPts val="0"/>
              </a:spcAft>
              <a:buChar char="•"/>
            </a:pPr>
            <a:endParaRPr lang="en-US" dirty="0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91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05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9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78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buAutoNum type="arabicPeriod"/>
            </a:pPr>
            <a:endParaRPr lang="en-US" dirty="0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10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80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52626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8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12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31283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6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1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7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6464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736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2A7DCBB-FA41-2D44-8583-F42D98AE7803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B09B31E-D30A-FC4A-ABA1-86E240038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67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bout-aws/global-infrastructure/?p=ngi&amp;loc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learn/training" TargetMode="External"/><Relationship Id="rId4" Type="http://schemas.openxmlformats.org/officeDocument/2006/relationships/hyperlink" Target="https://learn.microsoft.com/en-us/training/azur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ree/?all-free-tier.sort-by=item.additionalFields.SortRank&amp;all-free-tier.sort-order=asc&amp;awsf.Free%20Tier%20Types=*all&amp;awsf.Free%20Tier%20Categories=*al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free/studen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/userservices/contac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707457" y="711200"/>
            <a:ext cx="11483958" cy="42336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1018425" y="4951660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5400"/>
            </a:pPr>
            <a:r>
              <a:rPr lang="en-US" sz="3800" dirty="0">
                <a:ea typeface="Helvetica Neue"/>
                <a:cs typeface="Times New Roman" panose="02020603050405020304" pitchFamily="18" charset="0"/>
                <a:sym typeface="Helvetica Neue"/>
              </a:rPr>
              <a:t>Cloud 101: Introduction to Commercial Cloud Computing</a:t>
            </a:r>
            <a:endParaRPr lang="en-US" sz="3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4292097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100">
                <a:sym typeface="Helvetica Neue Light"/>
              </a:rPr>
              <a:t>What tools are available?</a:t>
            </a:r>
            <a:endParaRPr lang="en-US" sz="410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82535" y="1989117"/>
            <a:ext cx="4371265" cy="3581400"/>
          </a:xfrm>
          <a:prstGeom prst="rect">
            <a:avLst/>
          </a:prstGeom>
        </p:spPr>
        <p:txBody>
          <a:bodyPr spcFirstLastPara="1" vert="horz" lIns="91425" tIns="45700" rIns="91425" bIns="45700" rtlCol="0" anchor="t" anchorCtr="0">
            <a:normAutofit/>
          </a:bodyPr>
          <a:lstStyle/>
          <a:p>
            <a:pPr marL="457200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Advanced tools</a:t>
            </a:r>
          </a:p>
          <a:p>
            <a:pPr marL="988060" lvl="1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 dirty="0"/>
              <a:t>Cluster Environments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Parallel cluster</a:t>
            </a:r>
          </a:p>
          <a:p>
            <a:pPr marL="988060" lvl="1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 dirty="0"/>
              <a:t>Container Services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Elastic Kubernetes Service, Elastic Container Service </a:t>
            </a:r>
            <a:endParaRPr lang="en-US" sz="2400" i="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393567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2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F5ACE963-08F6-67D2-26C5-74F4C8A9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22" y="586996"/>
            <a:ext cx="6517065" cy="211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31E23-FFD2-A5B9-C35C-3AF77171F181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Parallel Cluster</a:t>
            </a:r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9D205C9-190E-0824-6F2C-6D840B7C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34" y="3776106"/>
            <a:ext cx="6523511" cy="2304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06C4A-D8D6-DD57-ADF2-BF54708DDC25}"/>
              </a:ext>
            </a:extLst>
          </p:cNvPr>
          <p:cNvSpPr txBox="1"/>
          <p:nvPr/>
        </p:nvSpPr>
        <p:spPr>
          <a:xfrm>
            <a:off x="7271713" y="3328010"/>
            <a:ext cx="42437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Elastic Container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81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71600" y="695696"/>
            <a:ext cx="4267201" cy="147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tools are available?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2095188"/>
            <a:ext cx="426126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Advanced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 dirty="0"/>
              <a:t>Serverless code execution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Lambda</a:t>
            </a:r>
            <a:endParaRPr lang="en-US" sz="2800" i="0" dirty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 dirty="0"/>
              <a:t>Machine Learning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 err="1"/>
              <a:t>Sagemaker</a:t>
            </a:r>
            <a:r>
              <a:rPr lang="en-US" sz="2800" dirty="0"/>
              <a:t>, </a:t>
            </a:r>
            <a:r>
              <a:rPr lang="en-US" sz="2800" dirty="0" err="1"/>
              <a:t>Rekognition</a:t>
            </a:r>
            <a:r>
              <a:rPr lang="en-US" sz="2800" dirty="0"/>
              <a:t>, Polly, etc.</a:t>
            </a:r>
            <a:endParaRPr lang="en-US" sz="2800" i="0" dirty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endParaRPr lang="en-US" sz="2800" i="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5879E-2AB5-D464-4121-59C792B15F83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Lambda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C475B-201E-3CA8-37E9-FE2721B489F3}"/>
              </a:ext>
            </a:extLst>
          </p:cNvPr>
          <p:cNvSpPr txBox="1"/>
          <p:nvPr/>
        </p:nvSpPr>
        <p:spPr>
          <a:xfrm>
            <a:off x="7540831" y="258288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Sagemaker</a:t>
            </a:r>
            <a:endParaRPr lang="en-US" err="1"/>
          </a:p>
        </p:txBody>
      </p:sp>
      <p:pic>
        <p:nvPicPr>
          <p:cNvPr id="10" name="Picture 10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085E1C68-54F9-2CF8-A621-F4B2FF40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38" y="626180"/>
            <a:ext cx="6523511" cy="1894601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BF064B25-2281-47AC-B7EA-AD251F021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843" y="3049157"/>
            <a:ext cx="6411167" cy="32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295400" y="96103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>
                <a:sym typeface="Helvetica Neue Light"/>
              </a:rPr>
              <a:t>Why use the cloud?</a:t>
            </a:r>
            <a:endParaRPr lang="en-US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347450"/>
            <a:ext cx="10515600" cy="496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>
                <a:hlinkClick r:id="rId3"/>
              </a:rPr>
              <a:t>Availability</a:t>
            </a:r>
            <a:endParaRPr lang="en-US" sz="1600" dirty="0"/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Data durability</a:t>
            </a:r>
            <a:endParaRPr lang="en-US" sz="1600" dirty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>
                <a:ea typeface="+mn-lt"/>
                <a:cs typeface="Times New Roman" panose="02020603050405020304" pitchFamily="18" charset="0"/>
              </a:rPr>
              <a:t>99.999999999% (11 9's) of data durability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400" i="0" dirty="0"/>
              <a:t>"If you store 10,000 objects with us, on average we may lose one of them every 10 million years or so.” –Jeff Barr (AWS)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Quick and easy Scalability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Get closer to the data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Wide array of Computing Power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Cost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Font typeface="Franklin Gothic Book,Sans-Serif" panose="020B0503020102020204" pitchFamily="34" charset="0"/>
              <a:buChar char="•"/>
            </a:pPr>
            <a:r>
              <a:rPr lang="en-US" sz="2400" dirty="0">
                <a:cs typeface="Arial"/>
              </a:rPr>
              <a:t>Alleviate operational burden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47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BA54D2-0A2A-4057-73B3-75DD2468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57" y="334536"/>
            <a:ext cx="9601200" cy="910117"/>
          </a:xfrm>
        </p:spPr>
        <p:txBody>
          <a:bodyPr/>
          <a:lstStyle/>
          <a:p>
            <a:r>
              <a:rPr lang="en-US" dirty="0"/>
              <a:t>Shared Responsibility Model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81DEE68-D334-8A16-D3D8-86462180C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0222" y="1244653"/>
            <a:ext cx="8931555" cy="4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86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8EA5-8D31-C8F9-1984-2C9204C1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59DA-C242-D1C6-C992-05580AF4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Netflix</a:t>
            </a:r>
            <a:endParaRPr lang="en-US"/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Using cloud to meet needs for expensive or otherwise unavailable resources (e.g., specialized GPUs, huge amounts of </a:t>
            </a:r>
            <a:r>
              <a:rPr lang="en-US">
                <a:solidFill>
                  <a:srgbClr val="1D1C1D"/>
                </a:solidFill>
                <a:latin typeface="Slack-Lato"/>
              </a:rPr>
              <a:t>RAM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)</a:t>
            </a:r>
            <a:endParaRPr lang="en-US" b="0" i="0">
              <a:solidFill>
                <a:srgbClr val="1D1C1D"/>
              </a:solidFill>
              <a:effectLst/>
              <a:latin typeface="Slack-Lato"/>
            </a:endParaRP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Using cloud computing to be "near" huge bioinformatics or geophysical datasets that are impractical to download (because these huge datasets are often stored in the public cloud)</a:t>
            </a:r>
            <a:endParaRPr lang="en-US" b="0" i="0">
              <a:solidFill>
                <a:srgbClr val="1D1C1D"/>
              </a:solidFill>
              <a:effectLst/>
              <a:latin typeface="Slack-Lato"/>
            </a:endParaRP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Running a persistent database that mines social media feeds for patterns/phrases</a:t>
            </a:r>
            <a:endParaRPr lang="en-US" b="0" i="0">
              <a:solidFill>
                <a:srgbClr val="1D1C1D"/>
              </a:solidFill>
              <a:effectLst/>
              <a:latin typeface="Slack-Lato"/>
            </a:endParaRP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Teaching "hubs" such as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Rstudio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Jupyter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which provide a common software environment for all students</a:t>
            </a:r>
            <a:endParaRPr lang="en-US" b="0" i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45916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200" cap="all">
                <a:sym typeface="Helvetica Neue Light"/>
              </a:rPr>
              <a:t>What scares you about working in the cloud?</a:t>
            </a:r>
            <a:endParaRPr lang="en-US" sz="4200" cap="all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454631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Times New Roman" panose="02020603050405020304" pitchFamily="18" charset="0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US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87" y="1340841"/>
            <a:ext cx="3806693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7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2E336D-63F7-BD0E-202B-1D0DC46B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Cloud DEMO</a:t>
            </a:r>
          </a:p>
        </p:txBody>
      </p: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18967425-CE9E-8FCA-E05B-F8936EF1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1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>
                <a:sym typeface="Helvetica Neue Light"/>
              </a:rPr>
              <a:t>Learning Materials</a:t>
            </a:r>
            <a:endParaRPr lang="en-US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708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 dirty="0">
                <a:hlinkClick r:id="rId3"/>
              </a:rPr>
              <a:t>AWS Educate</a:t>
            </a:r>
            <a:endParaRPr lang="en-US" sz="3200" i="0" dirty="0"/>
          </a:p>
          <a:p>
            <a:pPr lvl="1" indent="-383540">
              <a:buSzPts val="1495"/>
            </a:pPr>
            <a:r>
              <a:rPr lang="en-US" sz="320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</a:rPr>
              <a:t>Grants for free usage of AWS services (credits)</a:t>
            </a:r>
          </a:p>
          <a:p>
            <a:pPr indent="-383540">
              <a:buSzPts val="1495"/>
            </a:pPr>
            <a:r>
              <a:rPr lang="en-US" sz="3200" i="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4"/>
              </a:rPr>
              <a:t>Azure Learn</a:t>
            </a:r>
            <a:endParaRPr lang="en-US" sz="3200" i="0" dirty="0">
              <a:solidFill>
                <a:srgbClr val="000000"/>
              </a:solidFill>
              <a:ea typeface="+mn-lt"/>
              <a:cs typeface="Times New Roman" panose="02020603050405020304" pitchFamily="18" charset="0"/>
            </a:endParaRPr>
          </a:p>
          <a:p>
            <a:pPr indent="-383540">
              <a:buSzPts val="1495"/>
            </a:pPr>
            <a:r>
              <a:rPr lang="en-US" sz="320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5"/>
              </a:rPr>
              <a:t>Google Cloud Training</a:t>
            </a:r>
            <a:endParaRPr lang="en-US" sz="3200" i="0" dirty="0">
              <a:solidFill>
                <a:srgbClr val="000000"/>
              </a:solidFill>
              <a:ea typeface="+mn-lt"/>
              <a:cs typeface="Times New Roman" panose="02020603050405020304" pitchFamily="18" charset="0"/>
            </a:endParaRPr>
          </a:p>
          <a:p>
            <a:pPr indent="-383540">
              <a:buSzPts val="1495"/>
            </a:pPr>
            <a:r>
              <a:rPr lang="en-US" sz="3200" i="0" dirty="0"/>
              <a:t>AWS Events on Campus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87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46859" y="383284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AWS Resources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Free Trials offered by AWS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>
                <a:hlinkClick r:id="rId3"/>
              </a:rPr>
              <a:t>AWS Free Tier</a:t>
            </a:r>
            <a:endParaRPr lang="en-US" sz="3200" dirty="0"/>
          </a:p>
          <a:p>
            <a:pPr marL="664845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None/>
            </a:pPr>
            <a:endParaRPr lang="en-US" sz="3200" b="1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8413B8-63A5-8FA7-E0E1-56713602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78" y="159929"/>
            <a:ext cx="4257303" cy="62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B44F-52EA-7887-8380-EBE6833A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33138"/>
          </a:xfrm>
        </p:spPr>
        <p:txBody>
          <a:bodyPr/>
          <a:lstStyle/>
          <a:p>
            <a:r>
              <a:rPr lang="en-US" dirty="0">
                <a:sym typeface="Helvetica Neue Light"/>
              </a:rPr>
              <a:t>Azure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C9D2-7597-DE36-BFF5-A82429604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hlinkClick r:id="rId2"/>
              </a:rPr>
              <a:t>Microsoft Student</a:t>
            </a:r>
            <a:endParaRPr lang="en-US" sz="3200" dirty="0"/>
          </a:p>
          <a:p>
            <a:pPr lvl="1"/>
            <a:r>
              <a:rPr lang="en-US" sz="3200" dirty="0"/>
              <a:t>Free $100 credit for students</a:t>
            </a:r>
          </a:p>
          <a:p>
            <a:pPr lvl="1"/>
            <a:r>
              <a:rPr lang="en-US" sz="3200" dirty="0"/>
              <a:t>Free trials of services</a:t>
            </a:r>
          </a:p>
        </p:txBody>
      </p:sp>
    </p:spTree>
    <p:extLst>
      <p:ext uri="{BB962C8B-B14F-4D97-AF65-F5344CB8AC3E}">
        <p14:creationId xmlns:p14="http://schemas.microsoft.com/office/powerpoint/2010/main" val="178141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71600" y="332197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ea typeface="Helvetica Neue Light"/>
                <a:cs typeface="Times New Roman" panose="02020603050405020304" pitchFamily="18" charset="0"/>
                <a:sym typeface="Helvetica Neue Light"/>
              </a:rPr>
              <a:t>Outline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57825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Introduction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Cloud Overview</a:t>
            </a:r>
          </a:p>
          <a:p>
            <a:pPr marL="987552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What is the Cloud?</a:t>
            </a:r>
          </a:p>
          <a:p>
            <a:pPr marL="987552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Services offered</a:t>
            </a:r>
          </a:p>
          <a:p>
            <a:pPr marL="987552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Advantages of using the Cloud</a:t>
            </a:r>
          </a:p>
          <a:p>
            <a:pPr marL="987552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Shared Responsibility Model</a:t>
            </a:r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800" dirty="0"/>
              <a:t>Live Demo</a:t>
            </a:r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800" dirty="0"/>
              <a:t>Learning Materials</a:t>
            </a:r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800" dirty="0"/>
              <a:t>How to get started</a:t>
            </a:r>
          </a:p>
          <a:p>
            <a:pPr marL="133985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None/>
            </a:pPr>
            <a:endParaRPr lang="en-US" sz="3200" dirty="0"/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sz="3200" dirty="0"/>
          </a:p>
          <a:p>
            <a:pPr marL="988060" lvl="1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sz="320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How to get started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Reach out to the Cloud Foundations Service at CU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 dirty="0">
                <a:hlinkClick r:id="rId3"/>
              </a:rPr>
              <a:t>https://www.colorado.edu/rc/userservices/contact</a:t>
            </a:r>
            <a:endParaRPr lang="en-US" sz="2800" i="0" dirty="0"/>
          </a:p>
          <a:p>
            <a:pPr marL="457708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Cloud Foundations Service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Amazon AWS or Microsoft Azure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The Preserve</a:t>
            </a:r>
          </a:p>
          <a:p>
            <a:pPr marL="987552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CMMC and CUI compliant Azure environment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National Science Foundation – JetStream2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73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Cloud Foundations Service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83267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What we Offer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Basic Security Guardrails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Billing against CU funds (Purchase Order / </a:t>
            </a:r>
            <a:r>
              <a:rPr lang="en-US" sz="3200" dirty="0" err="1"/>
              <a:t>Speedtype</a:t>
            </a:r>
            <a:r>
              <a:rPr lang="en-US" sz="3200" dirty="0"/>
              <a:t>)</a:t>
            </a:r>
            <a:endParaRPr lang="en-US" dirty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Connection to internal CU network</a:t>
            </a:r>
            <a:endParaRPr lang="en-US" sz="3200" b="1" dirty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Federated Access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Support &amp; Consulting</a:t>
            </a:r>
            <a:endParaRPr lang="en-US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0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100" cap="all" dirty="0">
                <a:sym typeface="Helvetica Neue Light"/>
              </a:rPr>
              <a:t>How can you use AWS in your Project?</a:t>
            </a:r>
            <a:endParaRPr lang="en-US" sz="6100" cap="all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514008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Times New Roman" panose="02020603050405020304" pitchFamily="18" charset="0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-US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03" y="1333221"/>
            <a:ext cx="3820669" cy="43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79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1456764" y="3340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ea typeface="Helvetica Neue Light"/>
                <a:cs typeface="Times New Roman" panose="02020603050405020304" pitchFamily="18" charset="0"/>
                <a:sym typeface="Helvetica Neue Light"/>
              </a:rPr>
              <a:t>Thank you!</a:t>
            </a:r>
            <a:endParaRPr dirty="0"/>
          </a:p>
        </p:txBody>
      </p:sp>
      <p:sp>
        <p:nvSpPr>
          <p:cNvPr id="438" name="Google Shape;438;p62"/>
          <p:cNvSpPr txBox="1">
            <a:spLocks noGrp="1"/>
          </p:cNvSpPr>
          <p:nvPr>
            <p:ph idx="1"/>
          </p:nvPr>
        </p:nvSpPr>
        <p:spPr>
          <a:xfrm>
            <a:off x="1456764" y="1453974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 dirty="0"/>
              <a:t>Help Desk:</a:t>
            </a:r>
          </a:p>
          <a:p>
            <a:pPr marL="987552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 u="sng" dirty="0">
                <a:solidFill>
                  <a:srgbClr val="0070C0"/>
                </a:solidFill>
              </a:rPr>
              <a:t>https://</a:t>
            </a:r>
            <a:r>
              <a:rPr lang="en-US" sz="3200" u="sng" dirty="0" err="1">
                <a:solidFill>
                  <a:srgbClr val="0070C0"/>
                </a:solidFill>
              </a:rPr>
              <a:t>www.colorado.edu</a:t>
            </a:r>
            <a:r>
              <a:rPr lang="en-US" sz="3200" u="sng" dirty="0">
                <a:solidFill>
                  <a:srgbClr val="0070C0"/>
                </a:solidFill>
              </a:rPr>
              <a:t>/</a:t>
            </a:r>
            <a:r>
              <a:rPr lang="en-US" sz="3200" u="sng" dirty="0" err="1">
                <a:solidFill>
                  <a:srgbClr val="0070C0"/>
                </a:solidFill>
              </a:rPr>
              <a:t>rc</a:t>
            </a:r>
            <a:r>
              <a:rPr lang="en-US" sz="3200" u="sng" dirty="0">
                <a:solidFill>
                  <a:srgbClr val="0070C0"/>
                </a:solidFill>
              </a:rPr>
              <a:t>/</a:t>
            </a:r>
            <a:r>
              <a:rPr lang="en-US" sz="3200" u="sng" dirty="0" err="1">
                <a:solidFill>
                  <a:srgbClr val="0070C0"/>
                </a:solidFill>
              </a:rPr>
              <a:t>userservices</a:t>
            </a:r>
            <a:r>
              <a:rPr lang="en-US" sz="3200" u="sng" dirty="0">
                <a:solidFill>
                  <a:srgbClr val="0070C0"/>
                </a:solidFill>
              </a:rPr>
              <a:t>/contact</a:t>
            </a:r>
            <a:endParaRPr lang="en-US" sz="3200" b="1" dirty="0">
              <a:solidFill>
                <a:schemeClr val="tx1"/>
              </a:solidFill>
            </a:endParaRPr>
          </a:p>
          <a:p>
            <a:pPr marL="457200" marR="59055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Questions?</a:t>
            </a:r>
          </a:p>
          <a:p>
            <a:pPr marL="457200" marR="59055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Feedback:</a:t>
            </a:r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0D71EDCA-14C4-368B-D440-FF51F6FC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02" y="3930139"/>
            <a:ext cx="2240679" cy="2255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5400">
                <a:sym typeface="Helvetica Neue Light"/>
              </a:rPr>
              <a:t>Introduction</a:t>
            </a:r>
            <a:endParaRPr lang="en-US"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 dirty="0"/>
              <a:t>Cloud Foundations Service – Research Computing – Office of Information Technology</a:t>
            </a:r>
          </a:p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000" dirty="0"/>
          </a:p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 dirty="0"/>
              <a:t>Dylan Gottlieb (CU Boulder Research Computing Cloud Analyst)</a:t>
            </a:r>
            <a:endParaRPr sz="3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endParaRPr sz="2400" dirty="0">
              <a:solidFill>
                <a:srgbClr val="0563C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r>
              <a:rPr lang="en-US" sz="2000" dirty="0"/>
              <a:t> </a:t>
            </a: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58A4-B73B-99E9-6AEF-8CC079905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4583A-0412-3226-ABBE-9B092428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3830"/>
            <a:ext cx="9601200" cy="408357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"The cloud" refers to servers that are accessed via the Internet. This includes the Operating Systems, software, and databases that run on those servers.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DD359-B3DA-7F8E-80CD-0E6D962E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Cloud technology computing concept. Data center concept. Modern cloud technologies. Vector 3d isometric illustration network with computer, laptop, tablet, and smartphone. For web design, presentation">
            <a:extLst>
              <a:ext uri="{FF2B5EF4-FFF2-40B4-BE49-F238E27FC236}">
                <a16:creationId xmlns:a16="http://schemas.microsoft.com/office/drawing/2014/main" id="{0B4694C7-6A25-2B93-B0A0-E81178728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7054" y="2822459"/>
            <a:ext cx="4730291" cy="36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0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AA6B4-8CCB-8081-6307-D22553EE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Commercial Cloud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CE20-4077-0584-A514-AF110949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Amazon AWS</a:t>
            </a:r>
          </a:p>
          <a:p>
            <a:endParaRPr lang="en-US"/>
          </a:p>
          <a:p>
            <a:r>
              <a:rPr lang="en-US"/>
              <a:t>Microsoft Azure</a:t>
            </a:r>
          </a:p>
          <a:p>
            <a:endParaRPr lang="en-US"/>
          </a:p>
          <a:p>
            <a:r>
              <a:rPr lang="en-US"/>
              <a:t>Google Cloud Provider</a:t>
            </a:r>
          </a:p>
          <a:p>
            <a:endParaRPr lang="en-US"/>
          </a:p>
          <a:p>
            <a:r>
              <a:rPr lang="en-US"/>
              <a:t>Many more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BEB6E9-C023-5796-67B2-3F5D63A8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0977" y="643467"/>
            <a:ext cx="2916295" cy="1749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, cloud, logo Icon">
            <a:extLst>
              <a:ext uri="{FF2B5EF4-FFF2-40B4-BE49-F238E27FC236}">
                <a16:creationId xmlns:a16="http://schemas.microsoft.com/office/drawing/2014/main" id="{3481E1FB-1826-4798-3361-F42F6C19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5894" y="4681096"/>
            <a:ext cx="2146460" cy="214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zure Logo PNG Vector">
            <a:extLst>
              <a:ext uri="{FF2B5EF4-FFF2-40B4-BE49-F238E27FC236}">
                <a16:creationId xmlns:a16="http://schemas.microsoft.com/office/drawing/2014/main" id="{FA26E9FD-7B66-076C-BAC5-BA6AAA7E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1681" y="2774317"/>
            <a:ext cx="1854886" cy="17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5F6BD-E674-9F60-355D-3766BA13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/>
          </a:p>
        </p:txBody>
      </p:sp>
      <p:pic>
        <p:nvPicPr>
          <p:cNvPr id="1042" name="Picture 18" descr="digitalocean - logo Sales Now, Digital Ocean, Black Friday 2019, Digital Footprint, Square Logo, Cloud Infrastructure, Free Ads, Professional Services, Blog Sites">
            <a:extLst>
              <a:ext uri="{FF2B5EF4-FFF2-40B4-BE49-F238E27FC236}">
                <a16:creationId xmlns:a16="http://schemas.microsoft.com/office/drawing/2014/main" id="{21BE04E3-79BD-2011-8131-F4B28666F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9383" r="24376" b="1"/>
          <a:stretch/>
        </p:blipFill>
        <p:spPr bwMode="auto">
          <a:xfrm>
            <a:off x="1237726" y="5342605"/>
            <a:ext cx="986246" cy="87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inode Logo PNG - 37672">
            <a:extLst>
              <a:ext uri="{FF2B5EF4-FFF2-40B4-BE49-F238E27FC236}">
                <a16:creationId xmlns:a16="http://schemas.microsoft.com/office/drawing/2014/main" id="{105A6789-1689-B373-DFA0-39725342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38" y="5294120"/>
            <a:ext cx="1947319" cy="9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p Cloud Migration Service - Oracle OCI">
            <a:extLst>
              <a:ext uri="{FF2B5EF4-FFF2-40B4-BE49-F238E27FC236}">
                <a16:creationId xmlns:a16="http://schemas.microsoft.com/office/drawing/2014/main" id="{E2B37843-EFE5-D55D-4F97-03D972C1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3" y="5294120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91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1C39-69F9-34EB-FEF9-7C23629F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841BF-5942-B695-DDC8-54DDF9DE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Anything as a Service (</a:t>
            </a:r>
            <a:r>
              <a:rPr lang="en-US" dirty="0" err="1"/>
              <a:t>XaaS</a:t>
            </a:r>
            <a:r>
              <a:rPr lang="en-US" dirty="0"/>
              <a:t>) – a business model (generally subscription based) in which something is provided to the customer as a service</a:t>
            </a:r>
          </a:p>
          <a:p>
            <a:r>
              <a:rPr lang="en-US" dirty="0"/>
              <a:t>Infrastructure as a Service (IaaS) - Raw IT resources offered to the user by the cloud service provider</a:t>
            </a:r>
          </a:p>
          <a:p>
            <a:pPr lvl="1"/>
            <a:r>
              <a:rPr lang="en-US" dirty="0"/>
              <a:t>Most control, most advanced setup</a:t>
            </a:r>
          </a:p>
          <a:p>
            <a:pPr lvl="1"/>
            <a:r>
              <a:rPr lang="en-US" dirty="0"/>
              <a:t>Servers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dirty="0"/>
              <a:t>Platform as a Service (PaaS) – A platform that a provider offers to its customers via the internet</a:t>
            </a:r>
          </a:p>
          <a:p>
            <a:pPr lvl="1"/>
            <a:r>
              <a:rPr lang="en-US" dirty="0"/>
              <a:t>Some control, simplified setup</a:t>
            </a:r>
          </a:p>
          <a:p>
            <a:pPr lvl="1"/>
            <a:r>
              <a:rPr lang="en-US" dirty="0"/>
              <a:t>Windows Virtual Machine</a:t>
            </a:r>
          </a:p>
          <a:p>
            <a:pPr lvl="1"/>
            <a:r>
              <a:rPr lang="en-US" dirty="0"/>
              <a:t>MySQL Database</a:t>
            </a:r>
          </a:p>
          <a:p>
            <a:r>
              <a:rPr lang="en-US" dirty="0"/>
              <a:t>Software as a Service (SaaS) - Software that runs on a provider’s infrastructure</a:t>
            </a:r>
          </a:p>
          <a:p>
            <a:pPr lvl="1"/>
            <a:r>
              <a:rPr lang="en-US" dirty="0"/>
              <a:t>Least control, most simple setup</a:t>
            </a:r>
          </a:p>
          <a:p>
            <a:pPr lvl="1"/>
            <a:r>
              <a:rPr lang="en-US" dirty="0" err="1"/>
              <a:t>Jupyterhub</a:t>
            </a:r>
            <a:endParaRPr lang="en-US" dirty="0"/>
          </a:p>
          <a:p>
            <a:pPr lvl="1"/>
            <a:r>
              <a:rPr lang="en-US" dirty="0" err="1"/>
              <a:t>Wordpress</a:t>
            </a:r>
            <a:r>
              <a:rPr lang="en-US" dirty="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534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378E-306E-989D-063E-5CBC3EF0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4" name="AutoShape 4" descr="cloud service models">
            <a:extLst>
              <a:ext uri="{FF2B5EF4-FFF2-40B4-BE49-F238E27FC236}">
                <a16:creationId xmlns:a16="http://schemas.microsoft.com/office/drawing/2014/main" id="{D610983E-4C3E-F77C-DEC2-85AB617EF8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97228"/>
            <a:ext cx="3484172" cy="34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63DDBD66-F101-1A73-4DD5-2BD09E39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91" y="1839314"/>
            <a:ext cx="9895417" cy="39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71600" y="141514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>
                <a:sym typeface="Helvetica Neue Light"/>
              </a:rPr>
              <a:t>What services are offered?</a:t>
            </a:r>
            <a:endParaRPr lang="en-US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EEA39B-46D6-034E-07B1-33D3CC2AB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8"/>
          <a:stretch/>
        </p:blipFill>
        <p:spPr bwMode="auto">
          <a:xfrm>
            <a:off x="1033763" y="1488206"/>
            <a:ext cx="10287902" cy="48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4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tools are available?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Conventional Cloud Computing Resources</a:t>
            </a:r>
            <a:endParaRPr lang="en-US" dirty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 dirty="0"/>
              <a:t>Virtual Machines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 dirty="0"/>
              <a:t>Storage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 dirty="0"/>
              <a:t>Databases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Quick Start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 dirty="0" err="1"/>
              <a:t>Lightsail</a:t>
            </a:r>
            <a:r>
              <a:rPr lang="en-US" sz="3200" i="0" dirty="0"/>
              <a:t> for Research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59904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648</Words>
  <Application>Microsoft Macintosh PowerPoint</Application>
  <PresentationFormat>Widescreen</PresentationFormat>
  <Paragraphs>139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-apple-system</vt:lpstr>
      <vt:lpstr>Arial</vt:lpstr>
      <vt:lpstr>Arial Black</vt:lpstr>
      <vt:lpstr>Calibri</vt:lpstr>
      <vt:lpstr>Franklin Gothic Book</vt:lpstr>
      <vt:lpstr>Franklin Gothic Book,Sans-Serif</vt:lpstr>
      <vt:lpstr>Helvetica Neue Light</vt:lpstr>
      <vt:lpstr>Slack-Lato</vt:lpstr>
      <vt:lpstr>Times New Roman</vt:lpstr>
      <vt:lpstr>Crop</vt:lpstr>
      <vt:lpstr>Cloud 101: Introduction to Commercial Cloud Computing</vt:lpstr>
      <vt:lpstr>Outline</vt:lpstr>
      <vt:lpstr>Introduction</vt:lpstr>
      <vt:lpstr>What is the Cloud?</vt:lpstr>
      <vt:lpstr>Commercial Cloud Providers</vt:lpstr>
      <vt:lpstr>What is the Cloud?</vt:lpstr>
      <vt:lpstr>What is the Cloud?</vt:lpstr>
      <vt:lpstr>What services are offered?</vt:lpstr>
      <vt:lpstr>What tools are available?</vt:lpstr>
      <vt:lpstr>What tools are available?</vt:lpstr>
      <vt:lpstr>What tools are available?</vt:lpstr>
      <vt:lpstr>Why use the cloud?</vt:lpstr>
      <vt:lpstr>Shared Responsibility Model</vt:lpstr>
      <vt:lpstr>Example use-cases</vt:lpstr>
      <vt:lpstr>What scares you about working in the cloud?</vt:lpstr>
      <vt:lpstr>Cloud DEMO</vt:lpstr>
      <vt:lpstr>Learning Materials</vt:lpstr>
      <vt:lpstr>AWS Resources</vt:lpstr>
      <vt:lpstr>Azure Resources</vt:lpstr>
      <vt:lpstr>How to get started</vt:lpstr>
      <vt:lpstr>Cloud Foundations Service</vt:lpstr>
      <vt:lpstr>How can you use AWS in your Project?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Gottlieb</dc:creator>
  <cp:lastModifiedBy>Dylan Gottlieb</cp:lastModifiedBy>
  <cp:revision>14</cp:revision>
  <dcterms:created xsi:type="dcterms:W3CDTF">2023-10-06T16:37:03Z</dcterms:created>
  <dcterms:modified xsi:type="dcterms:W3CDTF">2023-11-06T22:58:38Z</dcterms:modified>
</cp:coreProperties>
</file>